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7"/>
  </p:notesMasterIdLst>
  <p:handoutMasterIdLst>
    <p:handoutMasterId r:id="rId18"/>
  </p:handoutMasterIdLst>
  <p:sldIdLst>
    <p:sldId id="286" r:id="rId2"/>
    <p:sldId id="303" r:id="rId3"/>
    <p:sldId id="299" r:id="rId4"/>
    <p:sldId id="314" r:id="rId5"/>
    <p:sldId id="324" r:id="rId6"/>
    <p:sldId id="313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25" r:id="rId15"/>
    <p:sldId id="323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FFCC"/>
    <a:srgbClr val="66CCFF"/>
    <a:srgbClr val="FF9933"/>
    <a:srgbClr val="CC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79" autoAdjust="0"/>
    <p:restoredTop sz="94728" autoAdjust="0"/>
  </p:normalViewPr>
  <p:slideViewPr>
    <p:cSldViewPr>
      <p:cViewPr varScale="1">
        <p:scale>
          <a:sx n="70" d="100"/>
          <a:sy n="70" d="100"/>
        </p:scale>
        <p:origin x="-13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BCCF6-3943-4607-A9F8-B9D92BADD935}" type="datetimeFigureOut">
              <a:rPr lang="en-US" smtClean="0"/>
              <a:pPr/>
              <a:t>7/28/2013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1D0ABF-5691-4689-89CA-EA4FB0172B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204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DA6AF3-D0AE-4860-9C98-4E838836D6ED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724565-4A22-41ED-807E-1941A353E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848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CF076A-BCDD-4DE9-9B10-D55A5C1BDAEC}" type="slidenum">
              <a:rPr lang="en-US"/>
              <a:pPr/>
              <a:t>4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/>
              <a:t>Ask students where the metals are, where the non metals are and where the metalloids are.  </a:t>
            </a:r>
          </a:p>
          <a:p>
            <a:r>
              <a:rPr lang="en-US" sz="1600"/>
              <a:t>Listen for ZigZag or stairstep line as the divider for metalloids.</a:t>
            </a:r>
          </a:p>
          <a:p>
            <a:r>
              <a:rPr lang="en-US" sz="1600"/>
              <a:t>Metals are on the left</a:t>
            </a:r>
          </a:p>
          <a:p>
            <a:r>
              <a:rPr lang="en-US" sz="1600"/>
              <a:t>Nonmetals are on the right</a:t>
            </a:r>
          </a:p>
          <a:p>
            <a:r>
              <a:rPr lang="en-US" sz="1600"/>
              <a:t>Metalloids are by the stairstep – there are 8 metalloids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F50EEA-2019-4100-9FAC-DDD2B7B4217E}" type="slidenum">
              <a:rPr lang="en-US"/>
              <a:pPr/>
              <a:t>7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Students will color in their periodic table – remind them not to color in too darkly   they need to be able to read it! </a:t>
            </a:r>
          </a:p>
          <a:p>
            <a:r>
              <a:rPr lang="en-US"/>
              <a:t>Color metalloids first – it makes it easier. </a:t>
            </a:r>
          </a:p>
          <a:p>
            <a:r>
              <a:rPr lang="en-US"/>
              <a:t>H is a non-metal weirdo on the left side.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FE1027-7081-4A59-BE08-0EB04777F663}" type="slidenum">
              <a:rPr lang="en-US"/>
              <a:pPr/>
              <a:t>8</a:t>
            </a:fld>
            <a:endParaRPr lang="en-US"/>
          </a:p>
        </p:txBody>
      </p:sp>
      <p:sp>
        <p:nvSpPr>
          <p:cNvPr id="6349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will be the notes on the first column of your tri fold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C12350-9D0B-44D5-B299-28345C058729}" type="slidenum">
              <a:rPr lang="en-US"/>
              <a:pPr/>
              <a:t>9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Second column of your tri fold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D339E7-5EDC-4C40-BC83-B704C3518587}" type="slidenum">
              <a:rPr lang="en-US"/>
              <a:pPr/>
              <a:t>10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Third column of your tri fold.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871998-1F07-452B-A06C-1FC8BADE0AF3}" type="slidenum">
              <a:rPr lang="en-US"/>
              <a:pPr/>
              <a:t>11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groups are at the top of the periodic table.</a:t>
            </a:r>
          </a:p>
          <a:p>
            <a:r>
              <a:rPr lang="en-US"/>
              <a:t>There are 18 groups.</a:t>
            </a:r>
          </a:p>
          <a:p>
            <a:r>
              <a:rPr lang="en-US"/>
              <a:t>Another name for a group is a Family.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The Periods are at the side of the chart. </a:t>
            </a:r>
          </a:p>
          <a:p>
            <a:endParaRPr lang="en-US"/>
          </a:p>
          <a:p>
            <a:r>
              <a:rPr lang="en-US"/>
              <a:t>Hint;  Sentences have a period at the end. You read a sentence across the page.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209DFB-740D-4720-B40B-7612E848E5BF}" type="slidenum">
              <a:rPr lang="en-US"/>
              <a:pPr/>
              <a:t>12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Have students write GROUPS at the top of their columns 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06F2D4-D92B-4792-914D-6773AE069040}" type="slidenum">
              <a:rPr lang="en-US"/>
              <a:pPr/>
              <a:t>13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Have students label PERIODS at the side of the chart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FFDEB3-1B66-47E8-9746-EC7B56B9787E}" type="slidenum">
              <a:rPr lang="en-US"/>
              <a:pPr/>
              <a:t>15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Group 14, Period 2 – Carbon</a:t>
            </a:r>
          </a:p>
          <a:p>
            <a:r>
              <a:rPr lang="en-US"/>
              <a:t>Group 11, Period 4 – Copper</a:t>
            </a:r>
          </a:p>
          <a:p>
            <a:r>
              <a:rPr lang="en-US"/>
              <a:t>Group 2, Period 2 – Beryllium</a:t>
            </a:r>
          </a:p>
          <a:p>
            <a:r>
              <a:rPr lang="en-US"/>
              <a:t>Group 17, Period 3 – Chlorine</a:t>
            </a:r>
          </a:p>
          <a:p>
            <a:r>
              <a:rPr lang="en-US"/>
              <a:t>Group 1, Period 18 - Helium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n-US"/>
          </a:p>
        </p:txBody>
      </p:sp>
      <p:pic>
        <p:nvPicPr>
          <p:cNvPr id="6147" name="Picture 3" descr="minispi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</p:spPr>
      </p:pic>
      <p:sp>
        <p:nvSpPr>
          <p:cNvPr id="6148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pic>
        <p:nvPicPr>
          <p:cNvPr id="6149" name="Picture 5" descr="minispir"/>
          <p:cNvPicPr>
            <a:picLocks noChangeAspect="1" noChangeArrowheads="1"/>
          </p:cNvPicPr>
          <p:nvPr/>
        </p:nvPicPr>
        <p:blipFill>
          <a:blip r:embed="rId3" cstate="print"/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</p:spPr>
      </p:pic>
      <p:sp>
        <p:nvSpPr>
          <p:cNvPr id="615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dt" sz="quarter" idx="2"/>
          </p:nvPr>
        </p:nvSpPr>
        <p:spPr>
          <a:xfrm>
            <a:off x="10842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522663" y="6096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516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0294B62-24EB-4FC9-A579-F1CDFEBDB6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F8943-2507-479A-8F6D-F36BF2FEF9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623A9-FFCA-46FA-9F27-640EEF99D2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1752600"/>
            <a:ext cx="37338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066800" y="3886200"/>
            <a:ext cx="37338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675738A-E005-4BC0-A8AA-E7DA7DBB2A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53000" y="1752600"/>
            <a:ext cx="37338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53000" y="3886200"/>
            <a:ext cx="37338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134B5F0-EBB1-470C-9C1B-48B2543526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18CB756-375F-4A59-BD57-448C0F1CEC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4130E82-DB28-4C7F-8E73-5E928B3E36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762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3886200"/>
            <a:ext cx="762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AD8424C-B519-4BF3-8C3C-7ABBDB2A4B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66800" y="1752600"/>
            <a:ext cx="762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D3C5AFB-49BE-4F63-B159-1909EDF22C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066800" y="381000"/>
            <a:ext cx="76200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D29EE8E-A4A1-4707-976B-47A6C232E4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788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6C6E6-5436-46F1-8FE2-344D8480AC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732D3-6201-4DDC-B262-71A0701E16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3421A-A96B-4F4C-8869-D47A848CBF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BD8417-C205-4812-8FFA-9037437FCF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25F58-1C16-40E4-9E9D-FD06C62E5C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CD9045-A325-4593-BB88-26BCD05564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A0014-412A-41D6-A0F6-6157C6A6FD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7C7B2-E326-49A3-9CDB-7E4B97AB47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ltGray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5123" name="Line 3"/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124" name="Picture 4" descr="minispir"/>
          <p:cNvPicPr>
            <a:picLocks noChangeAspect="1" noChangeArrowheads="1"/>
          </p:cNvPicPr>
          <p:nvPr/>
        </p:nvPicPr>
        <p:blipFill>
          <a:blip r:embed="rId20" cstate="print"/>
          <a:srcRect b="5333"/>
          <a:stretch>
            <a:fillRect/>
          </a:stretch>
        </p:blipFill>
        <p:spPr bwMode="ltGray">
          <a:xfrm>
            <a:off x="0" y="50800"/>
            <a:ext cx="1181100" cy="4057650"/>
          </a:xfrm>
          <a:prstGeom prst="rect">
            <a:avLst/>
          </a:prstGeom>
          <a:noFill/>
        </p:spPr>
      </p:pic>
      <p:pic>
        <p:nvPicPr>
          <p:cNvPr id="5125" name="Picture 5" descr="minispir"/>
          <p:cNvPicPr>
            <a:picLocks noChangeAspect="1" noChangeArrowheads="1"/>
          </p:cNvPicPr>
          <p:nvPr/>
        </p:nvPicPr>
        <p:blipFill>
          <a:blip r:embed="rId20" cstate="print"/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</p:spPr>
      </p:pic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801C247-A798-4832-A41F-7933937B797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feature=player_embedded&amp;v=zUDDiWtFtEM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219200" y="914400"/>
            <a:ext cx="7162800" cy="1600200"/>
          </a:xfrm>
          <a:solidFill>
            <a:srgbClr val="FFFFFF"/>
          </a:solidFill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en-US" sz="2800" dirty="0">
                <a:latin typeface="Comic Sans MS" pitchFamily="66" charset="0"/>
              </a:rPr>
              <a:t>The Building Blocks of Matter: </a:t>
            </a:r>
            <a:br>
              <a:rPr lang="en-US" sz="2800" dirty="0">
                <a:latin typeface="Comic Sans MS" pitchFamily="66" charset="0"/>
              </a:rPr>
            </a:br>
            <a:r>
              <a:rPr lang="en-US" sz="2800" b="1" i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Periodic Table</a:t>
            </a:r>
            <a:endParaRPr lang="en-US" sz="2800" b="1" i="1" u="sng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45114" name="Oval 58"/>
          <p:cNvSpPr>
            <a:spLocks noChangeArrowheads="1"/>
          </p:cNvSpPr>
          <p:nvPr/>
        </p:nvSpPr>
        <p:spPr bwMode="auto">
          <a:xfrm>
            <a:off x="5029200" y="40386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5115" name="Oval 59"/>
          <p:cNvSpPr>
            <a:spLocks noChangeArrowheads="1"/>
          </p:cNvSpPr>
          <p:nvPr/>
        </p:nvSpPr>
        <p:spPr bwMode="auto">
          <a:xfrm>
            <a:off x="4114800" y="44958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5116" name="Oval 60"/>
          <p:cNvSpPr>
            <a:spLocks noChangeArrowheads="1"/>
          </p:cNvSpPr>
          <p:nvPr/>
        </p:nvSpPr>
        <p:spPr bwMode="auto">
          <a:xfrm>
            <a:off x="5105400" y="42672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5117" name="Oval 61"/>
          <p:cNvSpPr>
            <a:spLocks noChangeArrowheads="1"/>
          </p:cNvSpPr>
          <p:nvPr/>
        </p:nvSpPr>
        <p:spPr bwMode="auto">
          <a:xfrm>
            <a:off x="5029200" y="45720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5118" name="Oval 62"/>
          <p:cNvSpPr>
            <a:spLocks noChangeArrowheads="1"/>
          </p:cNvSpPr>
          <p:nvPr/>
        </p:nvSpPr>
        <p:spPr bwMode="auto">
          <a:xfrm>
            <a:off x="4267200" y="3962400"/>
            <a:ext cx="457200" cy="457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CC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5400" b="1"/>
          </a:p>
        </p:txBody>
      </p:sp>
      <p:sp>
        <p:nvSpPr>
          <p:cNvPr id="45108" name="Oval 52"/>
          <p:cNvSpPr>
            <a:spLocks noChangeArrowheads="1"/>
          </p:cNvSpPr>
          <p:nvPr/>
        </p:nvSpPr>
        <p:spPr bwMode="auto">
          <a:xfrm>
            <a:off x="4876800" y="47244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45110" name="Oval 54"/>
          <p:cNvSpPr>
            <a:spLocks noChangeArrowheads="1"/>
          </p:cNvSpPr>
          <p:nvPr/>
        </p:nvSpPr>
        <p:spPr bwMode="auto">
          <a:xfrm>
            <a:off x="4572000" y="39624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45111" name="Oval 55"/>
          <p:cNvSpPr>
            <a:spLocks noChangeArrowheads="1"/>
          </p:cNvSpPr>
          <p:nvPr/>
        </p:nvSpPr>
        <p:spPr bwMode="auto">
          <a:xfrm>
            <a:off x="4191000" y="42672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sp>
        <p:nvSpPr>
          <p:cNvPr id="45112" name="Oval 56"/>
          <p:cNvSpPr>
            <a:spLocks noChangeArrowheads="1"/>
          </p:cNvSpPr>
          <p:nvPr/>
        </p:nvSpPr>
        <p:spPr bwMode="auto">
          <a:xfrm>
            <a:off x="4343400" y="47244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  <p:grpSp>
        <p:nvGrpSpPr>
          <p:cNvPr id="45070" name="Group 14"/>
          <p:cNvGrpSpPr>
            <a:grpSpLocks/>
          </p:cNvGrpSpPr>
          <p:nvPr/>
        </p:nvGrpSpPr>
        <p:grpSpPr bwMode="auto">
          <a:xfrm>
            <a:off x="4267200" y="4038600"/>
            <a:ext cx="1206500" cy="1085850"/>
            <a:chOff x="1968" y="1584"/>
            <a:chExt cx="2160" cy="1872"/>
          </a:xfrm>
        </p:grpSpPr>
        <p:sp>
          <p:nvSpPr>
            <p:cNvPr id="45071" name="Oval 15"/>
            <p:cNvSpPr>
              <a:spLocks noChangeArrowheads="1"/>
            </p:cNvSpPr>
            <p:nvPr/>
          </p:nvSpPr>
          <p:spPr bwMode="auto">
            <a:xfrm>
              <a:off x="220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45072" name="Oval 16"/>
            <p:cNvSpPr>
              <a:spLocks noChangeArrowheads="1"/>
            </p:cNvSpPr>
            <p:nvPr/>
          </p:nvSpPr>
          <p:spPr bwMode="auto">
            <a:xfrm>
              <a:off x="2928" y="158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45073" name="Oval 17"/>
            <p:cNvSpPr>
              <a:spLocks noChangeArrowheads="1"/>
            </p:cNvSpPr>
            <p:nvPr/>
          </p:nvSpPr>
          <p:spPr bwMode="auto">
            <a:xfrm>
              <a:off x="3264" y="2112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  <p:sp>
          <p:nvSpPr>
            <p:cNvPr id="45074" name="Oval 18"/>
            <p:cNvSpPr>
              <a:spLocks noChangeArrowheads="1"/>
            </p:cNvSpPr>
            <p:nvPr/>
          </p:nvSpPr>
          <p:spPr bwMode="auto">
            <a:xfrm>
              <a:off x="1968" y="2304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45075" name="Oval 19"/>
            <p:cNvSpPr>
              <a:spLocks noChangeArrowheads="1"/>
            </p:cNvSpPr>
            <p:nvPr/>
          </p:nvSpPr>
          <p:spPr bwMode="auto">
            <a:xfrm>
              <a:off x="2784" y="2640"/>
              <a:ext cx="864" cy="8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5400" b="1"/>
            </a:p>
          </p:txBody>
        </p:sp>
        <p:sp>
          <p:nvSpPr>
            <p:cNvPr id="45076" name="Oval 20"/>
            <p:cNvSpPr>
              <a:spLocks noChangeArrowheads="1"/>
            </p:cNvSpPr>
            <p:nvPr/>
          </p:nvSpPr>
          <p:spPr bwMode="auto">
            <a:xfrm>
              <a:off x="2592" y="2160"/>
              <a:ext cx="864" cy="81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508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/>
                <a:t>+</a:t>
              </a:r>
            </a:p>
          </p:txBody>
        </p:sp>
      </p:grpSp>
      <p:sp>
        <p:nvSpPr>
          <p:cNvPr id="45085" name="Oval 29"/>
          <p:cNvSpPr>
            <a:spLocks noChangeArrowheads="1"/>
          </p:cNvSpPr>
          <p:nvPr/>
        </p:nvSpPr>
        <p:spPr bwMode="auto">
          <a:xfrm>
            <a:off x="4724400" y="35814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086" name="Oval 30"/>
          <p:cNvSpPr>
            <a:spLocks noChangeArrowheads="1"/>
          </p:cNvSpPr>
          <p:nvPr/>
        </p:nvSpPr>
        <p:spPr bwMode="auto">
          <a:xfrm>
            <a:off x="4724400" y="53340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101" name="Oval 45"/>
          <p:cNvSpPr>
            <a:spLocks noChangeArrowheads="1"/>
          </p:cNvSpPr>
          <p:nvPr/>
        </p:nvSpPr>
        <p:spPr bwMode="auto">
          <a:xfrm>
            <a:off x="5867400" y="30480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102" name="Oval 46"/>
          <p:cNvSpPr>
            <a:spLocks noChangeArrowheads="1"/>
          </p:cNvSpPr>
          <p:nvPr/>
        </p:nvSpPr>
        <p:spPr bwMode="auto">
          <a:xfrm>
            <a:off x="6400800" y="44958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103" name="Oval 47"/>
          <p:cNvSpPr>
            <a:spLocks noChangeArrowheads="1"/>
          </p:cNvSpPr>
          <p:nvPr/>
        </p:nvSpPr>
        <p:spPr bwMode="auto">
          <a:xfrm>
            <a:off x="5867400" y="59436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104" name="Oval 48"/>
          <p:cNvSpPr>
            <a:spLocks noChangeArrowheads="1"/>
          </p:cNvSpPr>
          <p:nvPr/>
        </p:nvSpPr>
        <p:spPr bwMode="auto">
          <a:xfrm>
            <a:off x="3581400" y="59436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105" name="Oval 49"/>
          <p:cNvSpPr>
            <a:spLocks noChangeArrowheads="1"/>
          </p:cNvSpPr>
          <p:nvPr/>
        </p:nvSpPr>
        <p:spPr bwMode="auto">
          <a:xfrm>
            <a:off x="3505200" y="30480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106" name="Oval 50"/>
          <p:cNvSpPr>
            <a:spLocks noChangeArrowheads="1"/>
          </p:cNvSpPr>
          <p:nvPr/>
        </p:nvSpPr>
        <p:spPr bwMode="auto">
          <a:xfrm>
            <a:off x="2971800" y="4495800"/>
            <a:ext cx="190500" cy="1809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-</a:t>
            </a:r>
          </a:p>
        </p:txBody>
      </p:sp>
      <p:sp>
        <p:nvSpPr>
          <p:cNvPr id="45113" name="Oval 57"/>
          <p:cNvSpPr>
            <a:spLocks noChangeArrowheads="1"/>
          </p:cNvSpPr>
          <p:nvPr/>
        </p:nvSpPr>
        <p:spPr bwMode="auto">
          <a:xfrm>
            <a:off x="4953000" y="4114800"/>
            <a:ext cx="457200" cy="4572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+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1458 -0.00278 C 0.02153 -0.0162 0.02865 -0.03079 0.03559 -0.04954 C 0.05451 -0.10278 0.05955 -0.15486 0.04566 -0.16273 C 0.0316 -0.17222 0.00451 -0.13472 -0.01441 -0.08148 C -0.02448 -0.05347 -0.03038 -0.02685 -0.03247 -0.00671 C -0.03542 0.00926 -0.03646 0.02523 -0.03646 0.04398 C -0.03646 0.10394 -0.02344 0.15324 -0.00833 0.15324 C 0.0066 0.15324 0.01962 0.10394 0.01962 0.04398 C 0.01962 0.01597 0.01667 -0.01088 0.01163 -0.0294 C 0.00955 -0.04537 0.00451 -0.06273 -0.00139 -0.08009 C -0.02135 -0.13472 -0.04844 -0.17222 -0.0625 -0.16273 C -0.07639 -0.15347 -0.07135 -0.10278 -0.05139 -0.04815 C -0.0434 -0.02269 -0.03247 -0.00139 -0.02135 0.01319 C -0.01337 0.02662 -0.00434 0.03866 0.00764 0.05046 C 0.04358 0.08912 0.07951 0.10648 0.08958 0.09051 C 0.09861 0.07454 0.07865 0.03056 0.04253 -0.00671 C 0.0276 -0.02269 0.01163 -0.03472 -0.00139 -0.04282 C -0.01337 -0.05069 -0.02847 -0.05741 -0.04444 -0.06134 C -0.08837 -0.07477 -0.12639 -0.07083 -0.12934 -0.04954 C -0.13333 -0.0294 -0.10035 -0.00278 -0.05642 0.01065 C -0.03646 0.01597 -0.01736 0.01852 -0.00243 0.01713 C 0.01059 0.01713 0.02465 0.01458 0.03958 0.01065 C 0.08351 -0.00278 0.11667 -0.03079 0.1125 -0.05069 C 0.10955 -0.07083 0.07153 -0.07616 0.0276 -0.06273 C 0.0066 -0.05602 -0.0125 -0.04676 -0.02535 -0.03611 C -0.03646 -0.02801 -0.0474 -0.01875 -0.05937 -0.00671 C -0.09444 0.03194 -0.11545 0.07454 -0.10538 0.09051 C -0.09635 0.10648 -0.05937 0.08912 -0.02448 0.05185 C -0.00747 0.03333 0.0066 0.01458 0.01458 -0.00278 Z " pathEditMode="relative" rAng="0" ptsTypes="fffffffffffffffffffffffffffff">
                                      <p:cBhvr>
                                        <p:cTn id="10" dur="2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" y="-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path" presetSubtype="0" repeatCount="indefinite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709 -0.45764 C 0.23039 -0.45764 0.31459 -0.34815 0.31459 -0.21319 C 0.31459 -0.07847 0.23039 0.03125 0.12709 0.03125 C 0.02344 0.03125 -0.06041 -0.07847 -0.06041 -0.21319 C -0.06041 -0.34815 0.02344 -0.45764 0.12709 -0.45764 Z " pathEditMode="relative" rAng="0" ptsTypes="fffff">
                                      <p:cBhvr>
                                        <p:cTn id="14" dur="200" fill="hold"/>
                                        <p:tgtEl>
                                          <p:spTgt spid="45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375 -0.24653 C 0.29931 -0.24653 0.38542 -0.13727 0.38542 -0.00208 C 0.38542 0.13264 0.29931 0.24236 0.19375 0.24236 C 0.08785 0.24236 0.00208 0.13264 0.00208 -0.00208 C 0.00208 -0.13727 0.08785 -0.24653 0.19375 -0.24653 Z " pathEditMode="relative" rAng="0" ptsTypes="fffff">
                                      <p:cBhvr>
                                        <p:cTn id="16" dur="100" fill="hold"/>
                                        <p:tgtEl>
                                          <p:spTgt spid="45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42 -0.03542 C 0.23507 -0.03542 0.31667 0.07407 0.31667 0.20903 C 0.31667 0.34352 0.23507 0.45347 0.13542 0.45347 C 0.03542 0.45347 -0.04583 0.34352 -0.04583 0.20903 C -0.04583 0.07407 0.03542 -0.03542 0.13542 -0.03542 Z " pathEditMode="relative" rAng="0" ptsTypes="fffff">
                                      <p:cBhvr>
                                        <p:cTn id="18" dur="90" fill="hold"/>
                                        <p:tgtEl>
                                          <p:spTgt spid="45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2 -0.03542 C -0.02205 -0.03542 0.06024 0.07407 0.06024 0.20903 C 0.06024 0.34375 -0.02205 0.45347 -0.12292 0.45347 C -0.22431 0.45347 -0.3059 0.34375 -0.3059 0.20903 C -0.3059 0.07407 -0.22431 -0.03542 -0.12292 -0.03542 Z " pathEditMode="relative" rAng="0" ptsTypes="fffff">
                                      <p:cBhvr>
                                        <p:cTn id="20" dur="200" fill="hold"/>
                                        <p:tgtEl>
                                          <p:spTgt spid="45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125 -0.24653 C -0.08021 -0.24653 0.00208 -0.13704 0.00208 -0.00208 C 0.00208 0.13241 -0.08021 0.24236 -0.18125 0.24236 C -0.28247 0.24236 -0.36458 0.13241 -0.36458 -0.00208 C -0.36458 -0.13704 -0.28247 -0.24653 -0.18125 -0.24653 Z " pathEditMode="relative" rAng="0" ptsTypes="fffff">
                                      <p:cBhvr>
                                        <p:cTn id="22" dur="100" fill="hold"/>
                                        <p:tgtEl>
                                          <p:spTgt spid="45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1 -0.45764 C -0.02552 -0.45764 0.05417 -0.34815 0.05417 -0.21319 C 0.05417 -0.0787 -0.02552 0.03125 -0.12291 0.03125 C -0.22066 0.03125 -0.3 -0.0787 -0.3 -0.21319 C -0.3 -0.34815 -0.22066 -0.45764 -0.12291 -0.45764 Z " pathEditMode="relative" rAng="0" ptsTypes="fffff">
                                      <p:cBhvr>
                                        <p:cTn id="24" dur="90" fill="hold"/>
                                        <p:tgtEl>
                                          <p:spTgt spid="45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-0.25764 C 0.05938 -0.25764 0.10625 -0.20046 0.10625 -0.12986 C 0.10625 -0.05972 0.05938 -0.00208 0.00209 -0.00208 C -0.05538 -0.00208 -0.10208 -0.05972 -0.10208 -0.12986 C -0.10208 -0.20046 -0.05538 -0.25764 0.00209 -0.25764 Z " pathEditMode="relative" rAng="0" ptsTypes="fffff">
                                      <p:cBhvr>
                                        <p:cTn id="26" dur="50" fill="hold"/>
                                        <p:tgtEl>
                                          <p:spTgt spid="45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8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0208 C 0.0625 -0.00208 0.11198 0.05463 0.11198 0.12454 C 0.11198 0.19421 0.0625 0.25139 0.00208 0.25139 C -0.05868 0.25139 -0.10781 0.19421 -0.10781 0.12454 C -0.10781 0.05463 -0.05868 -0.00208 0.00208 -0.00208 Z " pathEditMode="relative" rAng="0" ptsTypes="fffff">
                                      <p:cBhvr>
                                        <p:cTn id="28" dur="150" fill="hold"/>
                                        <p:tgtEl>
                                          <p:spTgt spid="45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animBg="1"/>
      <p:bldP spid="45060" grpId="1" animBg="1"/>
      <p:bldP spid="45085" grpId="0" animBg="1"/>
      <p:bldP spid="45086" grpId="0" animBg="1"/>
      <p:bldP spid="45101" grpId="0" animBg="1"/>
      <p:bldP spid="45102" grpId="0" animBg="1"/>
      <p:bldP spid="45103" grpId="0" animBg="1"/>
      <p:bldP spid="45104" grpId="0" animBg="1"/>
      <p:bldP spid="45105" grpId="0" animBg="1"/>
      <p:bldP spid="4510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D5D2B"/>
                </a:solidFill>
              </a:rPr>
              <a:t>Non-metals</a:t>
            </a:r>
            <a:r>
              <a:rPr lang="en-US" dirty="0"/>
              <a:t> 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 smtClean="0"/>
              <a:t>right </a:t>
            </a:r>
            <a:r>
              <a:rPr lang="en-US" b="1" u="sng" dirty="0"/>
              <a:t>side</a:t>
            </a:r>
            <a:r>
              <a:rPr lang="en-US" u="sng" dirty="0"/>
              <a:t> of the periodic table</a:t>
            </a:r>
          </a:p>
          <a:p>
            <a:r>
              <a:rPr lang="en-US" b="1" u="sng" dirty="0"/>
              <a:t>Dull</a:t>
            </a:r>
            <a:r>
              <a:rPr lang="en-US" dirty="0"/>
              <a:t> ( not shiny)  </a:t>
            </a:r>
          </a:p>
          <a:p>
            <a:r>
              <a:rPr lang="en-US" u="sng" dirty="0"/>
              <a:t>Most are </a:t>
            </a:r>
            <a:r>
              <a:rPr lang="en-US" b="1" u="sng" dirty="0" smtClean="0"/>
              <a:t>gases</a:t>
            </a:r>
            <a:r>
              <a:rPr lang="en-US" dirty="0" smtClean="0"/>
              <a:t>, some are solids and one is a liquid</a:t>
            </a:r>
            <a:endParaRPr lang="en-US" dirty="0"/>
          </a:p>
          <a:p>
            <a:r>
              <a:rPr lang="en-US" b="1" u="sng" dirty="0" smtClean="0"/>
              <a:t>Poor </a:t>
            </a:r>
            <a:r>
              <a:rPr lang="en-US" b="1" u="sng" dirty="0"/>
              <a:t>conductors</a:t>
            </a:r>
            <a:r>
              <a:rPr lang="en-US" dirty="0"/>
              <a:t> of heat and electricity</a:t>
            </a:r>
          </a:p>
          <a:p>
            <a:r>
              <a:rPr lang="en-US" dirty="0"/>
              <a:t>Examples from your life?</a:t>
            </a:r>
          </a:p>
          <a:p>
            <a:pPr>
              <a:buFontTx/>
              <a:buNone/>
            </a:pPr>
            <a:endParaRPr lang="en-US" dirty="0"/>
          </a:p>
        </p:txBody>
      </p:sp>
      <p:pic>
        <p:nvPicPr>
          <p:cNvPr id="5" name="Picture 2" descr="Pencil Clip A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857" y="54102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588366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TAKE A GUESS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886200"/>
            <a:ext cx="6731000" cy="1771650"/>
          </a:xfrm>
        </p:spPr>
        <p:txBody>
          <a:bodyPr/>
          <a:lstStyle/>
          <a:p>
            <a:r>
              <a:rPr lang="en-US"/>
              <a:t>Where are the </a:t>
            </a:r>
            <a:r>
              <a:rPr lang="en-US" b="1"/>
              <a:t>groups</a:t>
            </a:r>
            <a:r>
              <a:rPr lang="en-US"/>
              <a:t> ?</a:t>
            </a:r>
          </a:p>
          <a:p>
            <a:r>
              <a:rPr lang="en-US"/>
              <a:t>Where are the </a:t>
            </a:r>
            <a:r>
              <a:rPr lang="en-US" b="1"/>
              <a:t>periods</a:t>
            </a:r>
            <a:r>
              <a:rPr lang="en-US"/>
              <a:t>?</a:t>
            </a:r>
          </a:p>
          <a:p>
            <a:r>
              <a:rPr lang="en-US"/>
              <a:t>What is another name for </a:t>
            </a:r>
            <a:r>
              <a:rPr lang="en-US" b="1"/>
              <a:t>Group</a:t>
            </a:r>
            <a:r>
              <a:rPr lang="en-US"/>
              <a:t>?</a:t>
            </a:r>
          </a:p>
        </p:txBody>
      </p:sp>
      <p:pic>
        <p:nvPicPr>
          <p:cNvPr id="14340" name="Picture 4" descr="BD00028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33400"/>
            <a:ext cx="2386013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630562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2496" y="304800"/>
            <a:ext cx="7721600" cy="1143000"/>
          </a:xfrm>
        </p:spPr>
        <p:txBody>
          <a:bodyPr/>
          <a:lstStyle/>
          <a:p>
            <a:r>
              <a:rPr lang="en-US" u="sng" dirty="0"/>
              <a:t>Groups or Families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1600200"/>
            <a:ext cx="7620000" cy="4343400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5400" u="sng" dirty="0" smtClean="0"/>
              <a:t>Groups or Families </a:t>
            </a:r>
            <a:r>
              <a:rPr lang="en-US" sz="5400" u="sng" dirty="0"/>
              <a:t>are </a:t>
            </a:r>
            <a:r>
              <a:rPr lang="en-US" sz="5400" b="1" u="sng" dirty="0"/>
              <a:t>columns ( go </a:t>
            </a:r>
            <a:r>
              <a:rPr lang="en-US" sz="5400" b="1" u="sng" dirty="0" smtClean="0"/>
              <a:t>down)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5400" b="1" u="sng" dirty="0" smtClean="0"/>
              <a:t>similar characteristics </a:t>
            </a:r>
            <a:r>
              <a:rPr lang="en-US" sz="5400" dirty="0" smtClean="0">
                <a:solidFill>
                  <a:schemeClr val="accent4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just like your family</a:t>
            </a:r>
            <a:endParaRPr lang="en-US" sz="5400" dirty="0">
              <a:solidFill>
                <a:schemeClr val="accent4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812925" y="4308475"/>
            <a:ext cx="5807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7" name="Picture 2" descr="Pencil Clip A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048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529876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914400"/>
            <a:ext cx="7721600" cy="1143000"/>
          </a:xfrm>
        </p:spPr>
        <p:txBody>
          <a:bodyPr/>
          <a:lstStyle/>
          <a:p>
            <a:r>
              <a:rPr lang="en-US" u="sng" dirty="0"/>
              <a:t>Periods 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1905000"/>
            <a:ext cx="7467600" cy="2819400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b="1" u="sng" dirty="0" smtClean="0"/>
              <a:t>rows </a:t>
            </a:r>
            <a:r>
              <a:rPr lang="en-US" b="1" u="sng" dirty="0"/>
              <a:t>across</a:t>
            </a:r>
            <a:r>
              <a:rPr lang="en-US" dirty="0"/>
              <a:t> the periodic </a:t>
            </a:r>
            <a:r>
              <a:rPr lang="en-US" dirty="0" smtClean="0"/>
              <a:t>table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elements </a:t>
            </a:r>
            <a:r>
              <a:rPr lang="en-US" b="1" dirty="0" smtClean="0"/>
              <a:t>gain protons and electrons</a:t>
            </a:r>
            <a:r>
              <a:rPr lang="en-US" dirty="0" smtClean="0"/>
              <a:t> as we move across the </a:t>
            </a:r>
            <a:r>
              <a:rPr lang="en-US" dirty="0" smtClean="0"/>
              <a:t>period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 smtClean="0"/>
              <a:t>elements farther to the right they become less metallic</a:t>
            </a:r>
            <a:endParaRPr lang="en-US" dirty="0"/>
          </a:p>
        </p:txBody>
      </p:sp>
      <p:pic>
        <p:nvPicPr>
          <p:cNvPr id="5" name="Picture 2" descr="Pencil Clip A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048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4580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the Periodic Table P.P.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5847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  </a:t>
            </a:r>
            <a:r>
              <a:rPr lang="en-US" dirty="0" smtClean="0"/>
              <a:t>Those </a:t>
            </a:r>
            <a:r>
              <a:rPr lang="en-US" dirty="0"/>
              <a:t>E</a:t>
            </a:r>
            <a:r>
              <a:rPr lang="en-US" dirty="0" smtClean="0"/>
              <a:t>lements - Whiteboards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Group 14, Period 2 </a:t>
            </a:r>
          </a:p>
          <a:p>
            <a:r>
              <a:rPr lang="en-US"/>
              <a:t>Group 11, period 4</a:t>
            </a:r>
          </a:p>
          <a:p>
            <a:r>
              <a:rPr lang="en-US"/>
              <a:t>Group 2, Period 2</a:t>
            </a:r>
          </a:p>
          <a:p>
            <a:r>
              <a:rPr lang="en-US"/>
              <a:t>Group 17, Period 3 </a:t>
            </a:r>
          </a:p>
          <a:p>
            <a:r>
              <a:rPr lang="en-US"/>
              <a:t>Group 1, Period 18 </a:t>
            </a:r>
          </a:p>
          <a:p>
            <a:pPr>
              <a:buFontTx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0634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Comic Sans MS" pitchFamily="66" charset="0"/>
              </a:rPr>
              <a:t>Mass</a:t>
            </a:r>
            <a:r>
              <a:rPr lang="en-US" dirty="0" smtClean="0">
                <a:latin typeface="Comic Sans MS" pitchFamily="66" charset="0"/>
              </a:rPr>
              <a:t>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620000" cy="3200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5400" u="sng" dirty="0" smtClean="0">
                <a:latin typeface="Comic Sans MS" pitchFamily="66" charset="0"/>
              </a:rPr>
              <a:t>The amount of space an object takes up.</a:t>
            </a:r>
          </a:p>
          <a:p>
            <a:pPr>
              <a:lnSpc>
                <a:spcPct val="90000"/>
              </a:lnSpc>
            </a:pPr>
            <a:endParaRPr lang="en-US" sz="5400" u="sng" dirty="0"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endParaRPr lang="en-US" sz="800" u="sng" dirty="0">
              <a:latin typeface="Comic Sans MS" pitchFamily="66" charset="0"/>
            </a:endParaRPr>
          </a:p>
        </p:txBody>
      </p:sp>
      <p:pic>
        <p:nvPicPr>
          <p:cNvPr id="1026" name="Picture 2" descr="Pencil Clip 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drawception.com/pub/panels/2012/4-19/qtFpat4Zch-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213100"/>
            <a:ext cx="3733800" cy="311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19800" y="3352800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Small amount of mass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295400" y="4953000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Large amount of mass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524138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latin typeface="Comic Sans MS" pitchFamily="66" charset="0"/>
              </a:rPr>
              <a:t>Matter</a:t>
            </a:r>
            <a:r>
              <a:rPr lang="en-US" dirty="0">
                <a:latin typeface="Comic Sans MS" pitchFamily="66" charset="0"/>
              </a:rPr>
              <a:t> 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752600"/>
            <a:ext cx="7620000" cy="3200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u="sng" dirty="0">
                <a:latin typeface="Comic Sans MS" pitchFamily="66" charset="0"/>
              </a:rPr>
              <a:t>Anything that has mass and takes up space (volume)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Comic Sans MS" pitchFamily="66" charset="0"/>
              </a:rPr>
              <a:t>Examples:</a:t>
            </a:r>
          </a:p>
          <a:p>
            <a:pPr lvl="2">
              <a:lnSpc>
                <a:spcPct val="90000"/>
              </a:lnSpc>
            </a:pPr>
            <a:r>
              <a:rPr lang="en-US" dirty="0">
                <a:latin typeface="Comic Sans MS" pitchFamily="66" charset="0"/>
              </a:rPr>
              <a:t>A brick has </a:t>
            </a:r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mass</a:t>
            </a:r>
            <a:r>
              <a:rPr lang="en-US" dirty="0">
                <a:latin typeface="Comic Sans MS" pitchFamily="66" charset="0"/>
              </a:rPr>
              <a:t> and </a:t>
            </a:r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takes up space </a:t>
            </a:r>
            <a:endParaRPr lang="en-US" b="1" dirty="0">
              <a:solidFill>
                <a:srgbClr val="FF0000"/>
              </a:solidFill>
              <a:latin typeface="Comic Sans MS" pitchFamily="66" charset="0"/>
              <a:sym typeface="Wingdings" pitchFamily="2" charset="2"/>
            </a:endParaRPr>
          </a:p>
          <a:p>
            <a:pPr lvl="2">
              <a:lnSpc>
                <a:spcPct val="90000"/>
              </a:lnSpc>
            </a:pPr>
            <a:r>
              <a:rPr lang="en-US" dirty="0">
                <a:latin typeface="Comic Sans MS" pitchFamily="66" charset="0"/>
                <a:sym typeface="Wingdings" pitchFamily="2" charset="2"/>
              </a:rPr>
              <a:t>A desk has </a:t>
            </a:r>
            <a:r>
              <a:rPr lang="en-US" b="1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mass</a:t>
            </a:r>
            <a:r>
              <a:rPr lang="en-US" dirty="0">
                <a:latin typeface="Comic Sans MS" pitchFamily="66" charset="0"/>
                <a:sym typeface="Wingdings" pitchFamily="2" charset="2"/>
              </a:rPr>
              <a:t> and </a:t>
            </a:r>
            <a:r>
              <a:rPr lang="en-US" b="1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takes up space</a:t>
            </a:r>
          </a:p>
          <a:p>
            <a:pPr lvl="2">
              <a:lnSpc>
                <a:spcPct val="90000"/>
              </a:lnSpc>
            </a:pPr>
            <a:r>
              <a:rPr lang="en-US" dirty="0">
                <a:latin typeface="Comic Sans MS" pitchFamily="66" charset="0"/>
                <a:sym typeface="Wingdings" pitchFamily="2" charset="2"/>
              </a:rPr>
              <a:t>A pencil has </a:t>
            </a:r>
            <a:r>
              <a:rPr lang="en-US" b="1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mass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-US" dirty="0">
                <a:latin typeface="Comic Sans MS" pitchFamily="66" charset="0"/>
                <a:sym typeface="Wingdings" pitchFamily="2" charset="2"/>
              </a:rPr>
              <a:t>and </a:t>
            </a:r>
            <a:r>
              <a:rPr lang="en-US" b="1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takes up space</a:t>
            </a:r>
          </a:p>
          <a:p>
            <a:pPr lvl="2">
              <a:lnSpc>
                <a:spcPct val="90000"/>
              </a:lnSpc>
            </a:pPr>
            <a:r>
              <a:rPr lang="en-US" dirty="0">
                <a:latin typeface="Comic Sans MS" pitchFamily="66" charset="0"/>
                <a:sym typeface="Wingdings" pitchFamily="2" charset="2"/>
              </a:rPr>
              <a:t>Air has </a:t>
            </a:r>
            <a:r>
              <a:rPr lang="en-US" b="1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mass</a:t>
            </a:r>
            <a:r>
              <a:rPr lang="en-US" dirty="0">
                <a:latin typeface="Comic Sans MS" pitchFamily="66" charset="0"/>
                <a:sym typeface="Wingdings" pitchFamily="2" charset="2"/>
              </a:rPr>
              <a:t> and </a:t>
            </a:r>
            <a:r>
              <a:rPr lang="en-US" b="1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takes up space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5476" name="Text Box 4"/>
          <p:cNvSpPr txBox="1">
            <a:spLocks noChangeArrowheads="1"/>
          </p:cNvSpPr>
          <p:nvPr/>
        </p:nvSpPr>
        <p:spPr bwMode="auto">
          <a:xfrm>
            <a:off x="1143000" y="5029200"/>
            <a:ext cx="7442200" cy="1044575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000" dirty="0">
                <a:latin typeface="Comic Sans MS" pitchFamily="66" charset="0"/>
              </a:rPr>
              <a:t>All of the above examples are considered matter because they have </a:t>
            </a:r>
            <a:r>
              <a:rPr lang="en-US" sz="2000" dirty="0">
                <a:solidFill>
                  <a:srgbClr val="FF0000"/>
                </a:solidFill>
                <a:latin typeface="Comic Sans MS" pitchFamily="66" charset="0"/>
              </a:rPr>
              <a:t>mass</a:t>
            </a:r>
            <a:r>
              <a:rPr lang="en-US" sz="2000" dirty="0">
                <a:latin typeface="Comic Sans MS" pitchFamily="66" charset="0"/>
              </a:rPr>
              <a:t> and </a:t>
            </a:r>
            <a:r>
              <a:rPr lang="en-US" sz="2000" dirty="0">
                <a:solidFill>
                  <a:srgbClr val="FF0000"/>
                </a:solidFill>
                <a:latin typeface="Comic Sans MS" pitchFamily="66" charset="0"/>
              </a:rPr>
              <a:t>take up space</a:t>
            </a:r>
            <a:r>
              <a:rPr lang="en-US" sz="2000" dirty="0">
                <a:latin typeface="Comic Sans MS" pitchFamily="66" charset="0"/>
              </a:rPr>
              <a:t>.  Can you think of anything that would not be considered matter?</a:t>
            </a:r>
          </a:p>
        </p:txBody>
      </p:sp>
      <p:pic>
        <p:nvPicPr>
          <p:cNvPr id="1026" name="Picture 2" descr="Pencil Clip 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Periodic Table of Elements</a:t>
            </a:r>
          </a:p>
        </p:txBody>
      </p:sp>
      <p:pic>
        <p:nvPicPr>
          <p:cNvPr id="4" name="Picture 12" descr="Table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07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474091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 Song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71600" y="1905000"/>
            <a:ext cx="662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https://www.youtube.com/watch?feature=player_embedded&amp;v=zUDDiWtFtEM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10060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the Periodic table Organized?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47800" y="2286000"/>
            <a:ext cx="7162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4000" u="sng" dirty="0" smtClean="0"/>
              <a:t>elements </a:t>
            </a:r>
            <a:r>
              <a:rPr lang="en-US" sz="4000" u="sng" dirty="0"/>
              <a:t>are put in rows by increasing </a:t>
            </a:r>
            <a:r>
              <a:rPr lang="en-US" sz="4000" b="1" u="sng" dirty="0"/>
              <a:t>ATOMIC NUMBER!!</a:t>
            </a:r>
          </a:p>
          <a:p>
            <a:endParaRPr lang="en-US" dirty="0"/>
          </a:p>
        </p:txBody>
      </p:sp>
      <p:pic>
        <p:nvPicPr>
          <p:cNvPr id="5" name="Picture 2" descr="Pencil Clip 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277" y="386687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9717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r>
              <a:rPr lang="en-US" b="1"/>
              <a:t> </a:t>
            </a:r>
          </a:p>
        </p:txBody>
      </p:sp>
      <p:pic>
        <p:nvPicPr>
          <p:cNvPr id="13316" name="Picture 4" descr="periodic%20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14400"/>
            <a:ext cx="8382000" cy="484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562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u="sng" dirty="0">
                <a:solidFill>
                  <a:srgbClr val="404F23"/>
                </a:solidFill>
              </a:rPr>
              <a:t>METALS</a:t>
            </a:r>
            <a:r>
              <a:rPr lang="en-US" u="sng" dirty="0">
                <a:solidFill>
                  <a:srgbClr val="404F23"/>
                </a:solidFill>
              </a:rPr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3810000" cy="4114800"/>
          </a:xfrm>
        </p:spPr>
        <p:txBody>
          <a:bodyPr/>
          <a:lstStyle/>
          <a:p>
            <a:r>
              <a:rPr lang="en-US" b="1" u="sng" dirty="0" smtClean="0"/>
              <a:t>left </a:t>
            </a:r>
            <a:r>
              <a:rPr lang="en-US" b="1" u="sng" dirty="0"/>
              <a:t>side</a:t>
            </a:r>
            <a:r>
              <a:rPr lang="en-US" u="sng" dirty="0"/>
              <a:t> of periodic table</a:t>
            </a:r>
            <a:r>
              <a:rPr lang="en-US" dirty="0"/>
              <a:t> </a:t>
            </a:r>
          </a:p>
          <a:p>
            <a:r>
              <a:rPr lang="en-US" b="1" dirty="0" smtClean="0"/>
              <a:t>Shiny</a:t>
            </a:r>
            <a:endParaRPr lang="en-US" dirty="0"/>
          </a:p>
          <a:p>
            <a:r>
              <a:rPr lang="en-US" b="1" u="sng" dirty="0" smtClean="0"/>
              <a:t>Malleable</a:t>
            </a:r>
            <a:r>
              <a:rPr lang="en-US" dirty="0" smtClean="0"/>
              <a:t> (can </a:t>
            </a:r>
            <a:r>
              <a:rPr lang="en-US" dirty="0"/>
              <a:t>bend)</a:t>
            </a:r>
          </a:p>
          <a:p>
            <a:r>
              <a:rPr lang="en-US" b="1" u="sng" dirty="0"/>
              <a:t>Ductile</a:t>
            </a:r>
            <a:r>
              <a:rPr lang="en-US" dirty="0"/>
              <a:t>  </a:t>
            </a:r>
            <a:r>
              <a:rPr lang="en-US" dirty="0" smtClean="0"/>
              <a:t>(can </a:t>
            </a:r>
            <a:r>
              <a:rPr lang="en-US" dirty="0"/>
              <a:t>be made into wire)</a:t>
            </a:r>
          </a:p>
          <a:p>
            <a:r>
              <a:rPr lang="en-US" b="1" u="sng" dirty="0"/>
              <a:t>Good conductor</a:t>
            </a:r>
            <a:r>
              <a:rPr lang="en-US" u="sng" dirty="0"/>
              <a:t> of heat and </a:t>
            </a:r>
            <a:r>
              <a:rPr lang="en-US" u="sng" dirty="0" smtClean="0"/>
              <a:t>electricity</a:t>
            </a:r>
          </a:p>
        </p:txBody>
      </p:sp>
      <p:pic>
        <p:nvPicPr>
          <p:cNvPr id="5" name="Picture 2" descr="Pencil Clip A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857" y="54102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://www.ndt-ed.org/EducationResources/CommunityCollege/Materials/Graphics/MixedMetals(mayFranInt.).jp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286000"/>
            <a:ext cx="4482354" cy="289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74655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Metalloids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u="sng" dirty="0" smtClean="0"/>
              <a:t>Near the zigzag </a:t>
            </a:r>
            <a:r>
              <a:rPr lang="en-US" u="sng" dirty="0"/>
              <a:t>line on the periodic table</a:t>
            </a:r>
          </a:p>
          <a:p>
            <a:pPr>
              <a:lnSpc>
                <a:spcPct val="90000"/>
              </a:lnSpc>
            </a:pPr>
            <a:r>
              <a:rPr lang="en-US" b="1" u="sng" dirty="0" smtClean="0"/>
              <a:t>KIND OF</a:t>
            </a:r>
            <a:r>
              <a:rPr lang="en-US" u="sng" dirty="0" smtClean="0"/>
              <a:t>  like metal, kind of like non metals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kind of</a:t>
            </a:r>
            <a:r>
              <a:rPr lang="en-US" dirty="0" smtClean="0"/>
              <a:t> shiny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b="1" dirty="0" smtClean="0"/>
              <a:t>kind of</a:t>
            </a:r>
            <a:r>
              <a:rPr lang="en-US" dirty="0" smtClean="0"/>
              <a:t> </a:t>
            </a:r>
            <a:r>
              <a:rPr lang="en-US" dirty="0"/>
              <a:t>dull</a:t>
            </a:r>
          </a:p>
          <a:p>
            <a:pPr>
              <a:lnSpc>
                <a:spcPct val="90000"/>
              </a:lnSpc>
            </a:pPr>
            <a:r>
              <a:rPr lang="en-US" dirty="0"/>
              <a:t>Some are </a:t>
            </a:r>
            <a:r>
              <a:rPr lang="en-US" b="1" dirty="0" smtClean="0"/>
              <a:t>kind of</a:t>
            </a:r>
            <a:r>
              <a:rPr lang="en-US" dirty="0" smtClean="0"/>
              <a:t> </a:t>
            </a:r>
            <a:r>
              <a:rPr lang="en-US" dirty="0"/>
              <a:t>good at conducting heat and electricity</a:t>
            </a:r>
          </a:p>
          <a:p>
            <a:pPr>
              <a:lnSpc>
                <a:spcPct val="90000"/>
              </a:lnSpc>
            </a:pPr>
            <a:r>
              <a:rPr lang="en-US" dirty="0"/>
              <a:t>Some are </a:t>
            </a:r>
            <a:r>
              <a:rPr lang="en-US" b="1" dirty="0" smtClean="0"/>
              <a:t>kind of</a:t>
            </a:r>
            <a:r>
              <a:rPr lang="en-US" dirty="0" smtClean="0"/>
              <a:t> </a:t>
            </a:r>
            <a:r>
              <a:rPr lang="en-US" dirty="0"/>
              <a:t>malleable – can bend a little bit </a:t>
            </a:r>
          </a:p>
        </p:txBody>
      </p:sp>
      <p:pic>
        <p:nvPicPr>
          <p:cNvPr id="5" name="Picture 2" descr="Pencil Clip A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048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3509617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Notebook">
  <a:themeElements>
    <a:clrScheme name="Notebook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Noteboo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otebook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Designs\Notebook.pot</Template>
  <TotalTime>11188</TotalTime>
  <Words>586</Words>
  <Application>Microsoft Office PowerPoint</Application>
  <PresentationFormat>On-screen Show (4:3)</PresentationFormat>
  <Paragraphs>108</Paragraphs>
  <Slides>15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Notebook</vt:lpstr>
      <vt:lpstr>The Building Blocks of Matter:  Periodic Table</vt:lpstr>
      <vt:lpstr>Mass </vt:lpstr>
      <vt:lpstr>Matter </vt:lpstr>
      <vt:lpstr>Periodic Table of Elements</vt:lpstr>
      <vt:lpstr>Element Song</vt:lpstr>
      <vt:lpstr>How is the Periodic table Organized?</vt:lpstr>
      <vt:lpstr>PowerPoint Presentation</vt:lpstr>
      <vt:lpstr>METALS </vt:lpstr>
      <vt:lpstr>Metalloids</vt:lpstr>
      <vt:lpstr>Non-metals </vt:lpstr>
      <vt:lpstr>TAKE A GUESS</vt:lpstr>
      <vt:lpstr>Groups or Families</vt:lpstr>
      <vt:lpstr>Periods  </vt:lpstr>
      <vt:lpstr>Color the Periodic Table P.P.</vt:lpstr>
      <vt:lpstr>Name  Those Elements - Whiteboards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Atom</dc:title>
  <dc:creator>John Jones</dc:creator>
  <cp:lastModifiedBy>Brandi</cp:lastModifiedBy>
  <cp:revision>146</cp:revision>
  <dcterms:created xsi:type="dcterms:W3CDTF">2002-07-22T21:49:01Z</dcterms:created>
  <dcterms:modified xsi:type="dcterms:W3CDTF">2013-07-28T20:38:26Z</dcterms:modified>
</cp:coreProperties>
</file>